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Oswal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739ADA2-92FF-4DA0-ADDD-6DE129AD7DCB}">
  <a:tblStyle styleId="{8739ADA2-92FF-4DA0-ADDD-6DE129AD7D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37" Type="http://schemas.openxmlformats.org/officeDocument/2006/relationships/font" Target="fonts/Oswald-bold.fntdata"/><Relationship Id="rId14" Type="http://schemas.openxmlformats.org/officeDocument/2006/relationships/slide" Target="slides/slide8.xml"/><Relationship Id="rId36" Type="http://schemas.openxmlformats.org/officeDocument/2006/relationships/font" Target="fonts/Oswald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bdb7a4c34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bdb7a4c34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bdb7a4c34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bdb7a4c34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bdb7a4c34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bdb7a4c34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b4f060c3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b4f060c3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b4f060c3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b4f060c3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2412fcc0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2412fcc0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b4f060c3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b4f060c3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b4f060c3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b4f060c3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2412fcc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2412fcc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2412fcc0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2412fcc0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bdb7a4c34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bdb7a4c34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b4f060c3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b4f060c3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2412fcc0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2412fcc0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2412fcc0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2412fcc0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b4f060c3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b4f060c3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bdb7a4c34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bdb7a4c34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b4f060c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b4f060c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bdb7a4c34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bdb7a4c34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bdb7a4c34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bdb7a4c34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bdb7a4c34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bdb7a4c34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bdb7a4c34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bdb7a4c34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bdb7a4c34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bdb7a4c34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bdb7a4c34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bdb7a4c34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bdb7a4c34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bdb7a4c34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255750" y="420225"/>
            <a:ext cx="8425090" cy="19802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3F3F3"/>
                </a:solidFill>
                <a:latin typeface="Arial"/>
              </a:rPr>
              <a:t>Internity Foundation</a:t>
            </a:r>
            <a:br>
              <a:rPr b="1" i="0"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3F3F3"/>
                </a:solidFill>
                <a:latin typeface="Arial"/>
              </a:rPr>
            </a:br>
            <a:r>
              <a:rPr b="1" i="0"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3F3F3"/>
                </a:solidFill>
                <a:latin typeface="Arial"/>
              </a:rPr>
              <a:t>Machine Learning Project</a:t>
            </a:r>
            <a:br>
              <a:rPr b="1" i="0"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3F3F3"/>
                </a:solidFill>
                <a:latin typeface="Arial"/>
              </a:rPr>
            </a:br>
            <a:r>
              <a:rPr b="1" i="0"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3F3F3"/>
                </a:solidFill>
                <a:latin typeface="Arial"/>
              </a:rPr>
              <a:t>on</a:t>
            </a:r>
          </a:p>
        </p:txBody>
      </p:sp>
      <p:sp>
        <p:nvSpPr>
          <p:cNvPr id="86" name="Google Shape;86;p13"/>
          <p:cNvSpPr/>
          <p:nvPr/>
        </p:nvSpPr>
        <p:spPr>
          <a:xfrm>
            <a:off x="359450" y="2474525"/>
            <a:ext cx="8425093" cy="153059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Arial"/>
              </a:rPr>
              <a:t>Face Recognition </a:t>
            </a:r>
            <a:br>
              <a:rPr b="1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Arial"/>
              </a:rPr>
            </a:br>
            <a:r>
              <a:rPr b="1" i="0">
                <a:ln cap="flat" cmpd="sng" w="9525">
                  <a:solidFill>
                    <a:srgbClr val="741B47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Arial"/>
              </a:rPr>
              <a:t>using Transfer Learning</a:t>
            </a:r>
          </a:p>
        </p:txBody>
      </p:sp>
      <p:sp>
        <p:nvSpPr>
          <p:cNvPr id="87" name="Google Shape;87;p13"/>
          <p:cNvSpPr txBox="1"/>
          <p:nvPr/>
        </p:nvSpPr>
        <p:spPr>
          <a:xfrm>
            <a:off x="5240475" y="4005125"/>
            <a:ext cx="35919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13625"/>
            <a:ext cx="8520600" cy="22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4">
            <a:alphaModFix/>
          </a:blip>
          <a:srcRect b="81359" l="0" r="0" t="0"/>
          <a:stretch/>
        </p:blipFill>
        <p:spPr>
          <a:xfrm>
            <a:off x="311700" y="410000"/>
            <a:ext cx="8520600" cy="19036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71399" cy="489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1972575" y="2571750"/>
            <a:ext cx="66279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06576" cy="48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311700" y="199550"/>
            <a:ext cx="8697300" cy="741900"/>
          </a:xfrm>
          <a:prstGeom prst="rect">
            <a:avLst/>
          </a:prstGeom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2. </a:t>
            </a:r>
            <a:r>
              <a:rPr lang="en">
                <a:latin typeface="Impact"/>
                <a:ea typeface="Impact"/>
                <a:cs typeface="Impact"/>
                <a:sym typeface="Impact"/>
              </a:rPr>
              <a:t>Model Training using MobileNet</a:t>
            </a:r>
            <a:endParaRPr sz="14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311700" y="1269575"/>
            <a:ext cx="3975600" cy="22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imes New Roman"/>
              <a:buChar char="❖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MobileNet is a CNN architecture model for Image Classification.</a:t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imes New Roman"/>
              <a:buChar char="❖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MobileNet requires very less computation power to run or apply transfer learning.</a:t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2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100" y="941450"/>
            <a:ext cx="3975601" cy="38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311700" y="73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Code Section (part-1)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3">
            <a:alphaModFix/>
          </a:blip>
          <a:srcRect b="24086" l="4261" r="45481" t="37928"/>
          <a:stretch/>
        </p:blipFill>
        <p:spPr>
          <a:xfrm>
            <a:off x="0" y="2732850"/>
            <a:ext cx="8148725" cy="212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4">
            <a:alphaModFix/>
          </a:blip>
          <a:srcRect b="24894" l="0" r="30444" t="44179"/>
          <a:stretch/>
        </p:blipFill>
        <p:spPr>
          <a:xfrm>
            <a:off x="311700" y="2940050"/>
            <a:ext cx="8148725" cy="171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650" y="681150"/>
            <a:ext cx="7357099" cy="415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Code Section (part-2)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27"/>
          <p:cNvPicPr preferRelativeResize="0"/>
          <p:nvPr/>
        </p:nvPicPr>
        <p:blipFill rotWithShape="1">
          <a:blip r:embed="rId3">
            <a:alphaModFix/>
          </a:blip>
          <a:srcRect b="28385" l="3409" r="41606" t="36631"/>
          <a:stretch/>
        </p:blipFill>
        <p:spPr>
          <a:xfrm>
            <a:off x="311700" y="1265941"/>
            <a:ext cx="8520600" cy="326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160025" y="157500"/>
            <a:ext cx="8849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Impact"/>
                <a:ea typeface="Impact"/>
                <a:cs typeface="Impact"/>
                <a:sym typeface="Impact"/>
              </a:rPr>
              <a:t>Importing dataset and image generator for image Augmentation</a:t>
            </a: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0" name="Google Shape;210;p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75" y="674175"/>
            <a:ext cx="8391299" cy="418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152725" y="920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Epoch and Accuracy of MobileNet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7" name="Google Shape;217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9850"/>
            <a:ext cx="8713125" cy="42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ctrTitle"/>
          </p:nvPr>
        </p:nvSpPr>
        <p:spPr>
          <a:xfrm>
            <a:off x="598100" y="1533197"/>
            <a:ext cx="8222100" cy="838800"/>
          </a:xfrm>
          <a:prstGeom prst="rect">
            <a:avLst/>
          </a:prstGeom>
          <a:effectLst>
            <a:outerShdw blurRad="57150" rotWithShape="0" algn="bl" dir="5520000" dist="57150">
              <a:srgbClr val="FF0000">
                <a:alpha val="96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latin typeface="Impact"/>
                <a:ea typeface="Impact"/>
                <a:cs typeface="Impact"/>
                <a:sym typeface="Impact"/>
              </a:rPr>
              <a:t>Model Prediction</a:t>
            </a:r>
            <a:endParaRPr sz="46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4" name="Google Shape;224;p3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30"/>
          <p:cNvSpPr txBox="1"/>
          <p:nvPr>
            <p:ph idx="1" type="subTitle"/>
          </p:nvPr>
        </p:nvSpPr>
        <p:spPr>
          <a:xfrm>
            <a:off x="598100" y="2715966"/>
            <a:ext cx="8222100" cy="19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❖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IDE : Google Colaboratory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❖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Prediction Type : Image Prediction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❖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Prediction Data Details : 5 Classes (2 images belonging to each class)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311700" y="2521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Loading the Model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31" name="Google Shape;231;p31"/>
          <p:cNvSpPr txBox="1"/>
          <p:nvPr>
            <p:ph idx="1" type="body"/>
          </p:nvPr>
        </p:nvSpPr>
        <p:spPr>
          <a:xfrm>
            <a:off x="311700" y="945775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</a:t>
            </a:r>
            <a:endParaRPr/>
          </a:p>
        </p:txBody>
      </p:sp>
      <p:sp>
        <p:nvSpPr>
          <p:cNvPr id="232" name="Google Shape;232;p3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31"/>
          <p:cNvPicPr preferRelativeResize="0"/>
          <p:nvPr/>
        </p:nvPicPr>
        <p:blipFill rotWithShape="1">
          <a:blip r:embed="rId3">
            <a:alphaModFix/>
          </a:blip>
          <a:srcRect b="2636" l="29395" r="-691" t="37169"/>
          <a:stretch/>
        </p:blipFill>
        <p:spPr>
          <a:xfrm>
            <a:off x="311700" y="945775"/>
            <a:ext cx="7859674" cy="18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 rotWithShape="1">
          <a:blip r:embed="rId4">
            <a:alphaModFix/>
          </a:blip>
          <a:srcRect b="0" l="0" r="0" t="21984"/>
          <a:stretch/>
        </p:blipFill>
        <p:spPr>
          <a:xfrm>
            <a:off x="436525" y="2799700"/>
            <a:ext cx="7734850" cy="17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/>
        </p:nvSpPr>
        <p:spPr>
          <a:xfrm>
            <a:off x="5476175" y="1339375"/>
            <a:ext cx="145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Vgg16 import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5518275" y="3041725"/>
            <a:ext cx="169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Mobilenet Import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155CC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2451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Contents</a:t>
            </a:r>
            <a:endParaRPr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5" name="Google Shape;95;p14"/>
          <p:cNvGraphicFramePr/>
          <p:nvPr/>
        </p:nvGraphicFramePr>
        <p:xfrm>
          <a:off x="249475" y="85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{8739ADA2-92FF-4DA0-ADDD-6DE129AD7DCB}</a:tableStyleId>
              </a:tblPr>
              <a:tblGrid>
                <a:gridCol w="771850"/>
                <a:gridCol w="6580600"/>
                <a:gridCol w="1168150"/>
              </a:tblGrid>
              <a:tr h="44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SNo.</a:t>
                      </a:r>
                      <a:endParaRPr b="1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Topic</a:t>
                      </a:r>
                      <a:endParaRPr b="1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SlideNo.</a:t>
                      </a:r>
                      <a:endParaRPr b="1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00"/>
                          </a:solidFill>
                        </a:rPr>
                        <a:t>1</a:t>
                      </a:r>
                      <a:endParaRPr b="1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00"/>
                          </a:solidFill>
                        </a:rPr>
                        <a:t>Data Collection</a:t>
                      </a:r>
                      <a:endParaRPr b="1" sz="15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00"/>
                          </a:solidFill>
                        </a:rPr>
                        <a:t>2</a:t>
                      </a:r>
                      <a:endParaRPr b="1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00"/>
                          </a:solidFill>
                        </a:rPr>
                        <a:t>Code Used for Capturing Images</a:t>
                      </a:r>
                      <a:endParaRPr b="1" sz="15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00"/>
                          </a:solidFill>
                        </a:rPr>
                        <a:t>3</a:t>
                      </a:r>
                      <a:endParaRPr b="1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00"/>
                          </a:solidFill>
                        </a:rPr>
                        <a:t>Dataset Preparation</a:t>
                      </a:r>
                      <a:endParaRPr b="1" sz="15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00"/>
                          </a:solidFill>
                        </a:rPr>
                        <a:t>4</a:t>
                      </a:r>
                      <a:endParaRPr b="1">
                        <a:solidFill>
                          <a:srgbClr val="FFFF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00"/>
                          </a:solidFill>
                        </a:rPr>
                        <a:t>5</a:t>
                      </a:r>
                      <a:endParaRPr b="1">
                        <a:solidFill>
                          <a:srgbClr val="FFFF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00"/>
                          </a:solidFill>
                        </a:rPr>
                        <a:t>6</a:t>
                      </a:r>
                      <a:endParaRPr b="1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00"/>
                          </a:solidFill>
                        </a:rPr>
                        <a:t>Model Training</a:t>
                      </a:r>
                      <a:endParaRPr b="1" sz="1500">
                        <a:solidFill>
                          <a:srgbClr val="FFFF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00"/>
                          </a:solidFill>
                        </a:rPr>
                        <a:t>Model Training using VGG16 (Transfer Learning)</a:t>
                      </a:r>
                      <a:endParaRPr b="1" sz="1500">
                        <a:solidFill>
                          <a:srgbClr val="FFFF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00"/>
                          </a:solidFill>
                        </a:rPr>
                        <a:t>Model Training using MobileNet (Transfer Learning)</a:t>
                      </a:r>
                      <a:endParaRPr b="1" sz="15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7-12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13-17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00"/>
                          </a:solidFill>
                        </a:rPr>
                        <a:t>7</a:t>
                      </a:r>
                      <a:endParaRPr b="1">
                        <a:solidFill>
                          <a:srgbClr val="FFFF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00"/>
                          </a:solidFill>
                        </a:rPr>
                        <a:t>8</a:t>
                      </a:r>
                      <a:endParaRPr b="1">
                        <a:solidFill>
                          <a:srgbClr val="FFFF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00"/>
                          </a:solidFill>
                        </a:rPr>
                        <a:t>9</a:t>
                      </a:r>
                      <a:endParaRPr b="1">
                        <a:solidFill>
                          <a:srgbClr val="FFFF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00"/>
                          </a:solidFill>
                        </a:rPr>
                        <a:t>10</a:t>
                      </a:r>
                      <a:endParaRPr b="1">
                        <a:solidFill>
                          <a:srgbClr val="FFFF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00"/>
                          </a:solidFill>
                        </a:rPr>
                        <a:t>11</a:t>
                      </a:r>
                      <a:endParaRPr b="1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00"/>
                          </a:solidFill>
                        </a:rPr>
                        <a:t>Model Prediction</a:t>
                      </a:r>
                      <a:endParaRPr b="1" sz="1500">
                        <a:solidFill>
                          <a:srgbClr val="FFFF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00"/>
                          </a:solidFill>
                        </a:rPr>
                        <a:t>Loading the Model</a:t>
                      </a:r>
                      <a:endParaRPr b="1" sz="1500">
                        <a:solidFill>
                          <a:srgbClr val="FFFF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00"/>
                          </a:solidFill>
                        </a:rPr>
                        <a:t>Prediction Code</a:t>
                      </a:r>
                      <a:endParaRPr b="1" sz="1500">
                        <a:solidFill>
                          <a:srgbClr val="FFFF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00"/>
                          </a:solidFill>
                        </a:rPr>
                        <a:t>VGG16 model prediction</a:t>
                      </a:r>
                      <a:endParaRPr b="1" sz="1500">
                        <a:solidFill>
                          <a:srgbClr val="FFFF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00"/>
                          </a:solidFill>
                        </a:rPr>
                        <a:t>MobileNet Model Prediction</a:t>
                      </a:r>
                      <a:endParaRPr b="1" sz="15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20-21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105975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Prediction Code  (part 1)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2" name="Google Shape;242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75" y="607800"/>
            <a:ext cx="8354451" cy="42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311700" y="1785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Prediction Code  (part 2)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86300"/>
            <a:ext cx="8415925" cy="40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type="title"/>
          </p:nvPr>
        </p:nvSpPr>
        <p:spPr>
          <a:xfrm>
            <a:off x="311700" y="1785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Output from VGG16 model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7" name="Google Shape;257;p3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52325"/>
            <a:ext cx="8415923" cy="400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>
            <p:ph type="title"/>
          </p:nvPr>
        </p:nvSpPr>
        <p:spPr>
          <a:xfrm>
            <a:off x="115300" y="73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Output from MobileNet model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65" name="Google Shape;265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1150"/>
            <a:ext cx="8572848" cy="419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Team Details </a:t>
            </a:r>
            <a:endParaRPr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aphicFrame>
        <p:nvGraphicFramePr>
          <p:cNvPr id="272" name="Google Shape;272;p36"/>
          <p:cNvGraphicFramePr/>
          <p:nvPr/>
        </p:nvGraphicFramePr>
        <p:xfrm>
          <a:off x="311700" y="129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{8739ADA2-92FF-4DA0-ADDD-6DE129AD7DCB}</a:tableStyleId>
              </a:tblPr>
              <a:tblGrid>
                <a:gridCol w="3619500"/>
                <a:gridCol w="4901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00FFFF"/>
                          </a:solidFill>
                        </a:rPr>
                        <a:t>Name </a:t>
                      </a:r>
                      <a:endParaRPr b="1" sz="18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00FFFF"/>
                          </a:solidFill>
                        </a:rPr>
                        <a:t>Email ID</a:t>
                      </a:r>
                      <a:endParaRPr b="1" sz="18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00"/>
                          </a:solidFill>
                        </a:rPr>
                        <a:t>Rahul Rastogi</a:t>
                      </a:r>
                      <a:endParaRPr b="1"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00"/>
                          </a:solidFill>
                        </a:rPr>
                        <a:t>rahulrastogi1104@gmail.com</a:t>
                      </a:r>
                      <a:endParaRPr b="1"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68575" marL="685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00"/>
                          </a:solidFill>
                        </a:rPr>
                        <a:t>Akshay Maheshwari</a:t>
                      </a:r>
                      <a:endParaRPr b="1"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00"/>
                          </a:solidFill>
                        </a:rPr>
                        <a:t>akshay26072000@gmail.com</a:t>
                      </a:r>
                      <a:endParaRPr b="1"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68575" marL="685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00"/>
                          </a:solidFill>
                        </a:rPr>
                        <a:t>Reetesh Kumar</a:t>
                      </a:r>
                      <a:endParaRPr b="1"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00"/>
                          </a:solidFill>
                        </a:rPr>
                        <a:t>reetesh.umrao@gmail.com</a:t>
                      </a:r>
                      <a:endParaRPr b="1"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68575" marL="685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00"/>
                          </a:solidFill>
                        </a:rPr>
                        <a:t>Pratishtha Agarwal</a:t>
                      </a:r>
                      <a:endParaRPr b="1"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00"/>
                          </a:solidFill>
                        </a:rPr>
                        <a:t>pratishtha013@gmail.com</a:t>
                      </a:r>
                      <a:endParaRPr b="1"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68575" marL="685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00"/>
                          </a:solidFill>
                        </a:rPr>
                        <a:t>Arpit Pathak</a:t>
                      </a:r>
                      <a:endParaRPr b="1"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00"/>
                          </a:solidFill>
                        </a:rPr>
                        <a:t>arpitpathak114@gmail.com</a:t>
                      </a:r>
                      <a:endParaRPr b="1" sz="18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68575" marL="68575"/>
                </a:tc>
              </a:tr>
            </a:tbl>
          </a:graphicData>
        </a:graphic>
      </p:graphicFrame>
      <p:sp>
        <p:nvSpPr>
          <p:cNvPr id="273" name="Google Shape;273;p3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effectLst>
            <a:outerShdw blurRad="57150" rotWithShape="0" algn="bl" dir="5400000" dist="95250">
              <a:srgbClr val="FF0000">
                <a:alpha val="78000"/>
              </a:srgbClr>
            </a:outerShdw>
            <a:reflection blurRad="0" dir="0" dist="0" endA="0" endPos="45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Impact"/>
                <a:ea typeface="Impact"/>
                <a:cs typeface="Impact"/>
                <a:sym typeface="Impact"/>
              </a:rPr>
              <a:t>THANK YOU</a:t>
            </a:r>
            <a:endParaRPr sz="6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9" name="Google Shape;279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2489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Data Collection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311700" y="1017800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❖"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Data Collection refers to collection of required format and quantity of data needed for training a model .  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❖"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Most important step in any machine learning project as the performance of model always depends on the data over which it is trained .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❖"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Face Recognition requires the data in the form of face images of the people whom we want our model to predict . 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❖"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Images can be collected from many sources like-</a:t>
            </a:r>
            <a:b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Past photographs . </a:t>
            </a:r>
            <a:b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Using a code to capture images .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❖"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Dataset Collected : Images of all the team members .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11700" y="202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Code used for capturing images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311700" y="955850"/>
            <a:ext cx="2892000" cy="3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 simple OpenCV (Python library for image processing) code was shared with every team member to execute it in their system 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This code captures 60 images and saves them into a folder .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850" y="810675"/>
            <a:ext cx="3810450" cy="375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3775" y="810675"/>
            <a:ext cx="5628525" cy="3579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5021850" y="4476900"/>
            <a:ext cx="33042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Fig:1|| Image capture demo screenshot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311700" y="2489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Dataset Preparation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11700" y="1093925"/>
            <a:ext cx="3508800" cy="32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Whole Dataset is divided into Training and Validation Data.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❖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Training Data : 200 images(40 images/person)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❖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Validation Data : 25 images(5 images/person)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625" y="1093825"/>
            <a:ext cx="5011676" cy="33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5182950" y="4350325"/>
            <a:ext cx="27156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Fig:2 || Dataset Folder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2243250" y="812725"/>
            <a:ext cx="4657500" cy="1063800"/>
          </a:xfrm>
          <a:prstGeom prst="rect">
            <a:avLst/>
          </a:prstGeom>
          <a:effectLst>
            <a:outerShdw blurRad="57150" rotWithShape="0" algn="bl" dir="5400000" dist="57150">
              <a:srgbClr val="FF0000">
                <a:alpha val="8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Model Training</a:t>
            </a:r>
            <a:endParaRPr sz="57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311700" y="2000825"/>
            <a:ext cx="8520600" cy="16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❖"/>
            </a:pPr>
            <a:r>
              <a:rPr b="1"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Concept Used : Convolutional Neural Networks (CNN)</a:t>
            </a:r>
            <a:endParaRPr b="1"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❖"/>
            </a:pPr>
            <a:r>
              <a:rPr b="1"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  : Google Colaboratory</a:t>
            </a:r>
            <a:endParaRPr b="1"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❖"/>
            </a:pPr>
            <a:r>
              <a:rPr b="1"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Approach : Transfer Learning using pre-created ConvNet</a:t>
            </a:r>
            <a:endParaRPr b="1"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❖"/>
            </a:pPr>
            <a:r>
              <a:rPr b="1"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ConvNets Used : Vgg16 and MobileNet </a:t>
            </a:r>
            <a:endParaRPr b="1"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255600" y="353900"/>
            <a:ext cx="85206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Impact"/>
              <a:buAutoNum type="arabicPeriod"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Model Training Using VGG16 (Transfer Learning) 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311700" y="1229875"/>
            <a:ext cx="8520600" cy="15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VGG16 is a pre-trained CNN Model containing 16 weighted Training Layers . This model is pre-trained to detect objects in an image , belonging to 1000 Classes or 200 object categories.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Following is the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diagrammatic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 representation of VGG16 model -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50800"/>
            <a:ext cx="8520600" cy="18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3806800" y="4568875"/>
            <a:ext cx="18756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Fig:3 || VGG16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3">
            <a:alphaModFix/>
          </a:blip>
          <a:srcRect b="0" l="0" r="42690" t="0"/>
          <a:stretch/>
        </p:blipFill>
        <p:spPr>
          <a:xfrm>
            <a:off x="311700" y="410000"/>
            <a:ext cx="8520600" cy="41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b="0" l="0" r="18903" t="0"/>
          <a:stretch/>
        </p:blipFill>
        <p:spPr>
          <a:xfrm>
            <a:off x="311700" y="410000"/>
            <a:ext cx="8520600" cy="41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